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75"/>
  </p:notesMasterIdLst>
  <p:handoutMasterIdLst>
    <p:handoutMasterId r:id="rId76"/>
  </p:handoutMasterIdLst>
  <p:sldIdLst>
    <p:sldId id="272" r:id="rId3"/>
    <p:sldId id="557" r:id="rId4"/>
    <p:sldId id="428" r:id="rId5"/>
    <p:sldId id="564" r:id="rId6"/>
    <p:sldId id="565" r:id="rId7"/>
    <p:sldId id="553" r:id="rId8"/>
    <p:sldId id="430" r:id="rId9"/>
    <p:sldId id="535" r:id="rId10"/>
    <p:sldId id="536" r:id="rId11"/>
    <p:sldId id="540" r:id="rId12"/>
    <p:sldId id="581" r:id="rId13"/>
    <p:sldId id="582" r:id="rId14"/>
    <p:sldId id="572" r:id="rId15"/>
    <p:sldId id="583" r:id="rId16"/>
    <p:sldId id="567" r:id="rId17"/>
    <p:sldId id="541" r:id="rId18"/>
    <p:sldId id="542" r:id="rId19"/>
    <p:sldId id="543" r:id="rId20"/>
    <p:sldId id="544" r:id="rId21"/>
    <p:sldId id="558" r:id="rId22"/>
    <p:sldId id="559" r:id="rId23"/>
    <p:sldId id="560" r:id="rId24"/>
    <p:sldId id="561" r:id="rId25"/>
    <p:sldId id="566" r:id="rId26"/>
    <p:sldId id="374" r:id="rId27"/>
    <p:sldId id="377" r:id="rId28"/>
    <p:sldId id="378" r:id="rId29"/>
    <p:sldId id="380" r:id="rId30"/>
    <p:sldId id="389" r:id="rId31"/>
    <p:sldId id="390" r:id="rId32"/>
    <p:sldId id="392" r:id="rId33"/>
    <p:sldId id="393" r:id="rId34"/>
    <p:sldId id="394" r:id="rId35"/>
    <p:sldId id="395" r:id="rId36"/>
    <p:sldId id="397" r:id="rId37"/>
    <p:sldId id="398" r:id="rId38"/>
    <p:sldId id="399" r:id="rId39"/>
    <p:sldId id="400" r:id="rId40"/>
    <p:sldId id="401" r:id="rId41"/>
    <p:sldId id="402" r:id="rId42"/>
    <p:sldId id="404" r:id="rId43"/>
    <p:sldId id="405" r:id="rId44"/>
    <p:sldId id="407" r:id="rId45"/>
    <p:sldId id="409" r:id="rId46"/>
    <p:sldId id="410" r:id="rId47"/>
    <p:sldId id="412" r:id="rId48"/>
    <p:sldId id="414" r:id="rId49"/>
    <p:sldId id="415" r:id="rId50"/>
    <p:sldId id="416" r:id="rId51"/>
    <p:sldId id="418" r:id="rId52"/>
    <p:sldId id="419" r:id="rId53"/>
    <p:sldId id="420" r:id="rId54"/>
    <p:sldId id="421" r:id="rId55"/>
    <p:sldId id="424" r:id="rId56"/>
    <p:sldId id="425" r:id="rId57"/>
    <p:sldId id="569" r:id="rId58"/>
    <p:sldId id="371" r:id="rId59"/>
    <p:sldId id="356" r:id="rId60"/>
    <p:sldId id="357" r:id="rId61"/>
    <p:sldId id="360" r:id="rId62"/>
    <p:sldId id="362" r:id="rId63"/>
    <p:sldId id="363" r:id="rId64"/>
    <p:sldId id="365" r:id="rId65"/>
    <p:sldId id="366" r:id="rId66"/>
    <p:sldId id="368" r:id="rId67"/>
    <p:sldId id="369" r:id="rId68"/>
    <p:sldId id="370" r:id="rId69"/>
    <p:sldId id="568" r:id="rId70"/>
    <p:sldId id="584" r:id="rId71"/>
    <p:sldId id="585" r:id="rId72"/>
    <p:sldId id="586" r:id="rId73"/>
    <p:sldId id="587" r:id="rId74"/>
  </p:sldIdLst>
  <p:sldSz cx="9144000" cy="6858000" type="screen4x3"/>
  <p:notesSz cx="7077075" cy="9363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D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 autoAdjust="0"/>
    <p:restoredTop sz="93484" autoAdjust="0"/>
  </p:normalViewPr>
  <p:slideViewPr>
    <p:cSldViewPr snapToGrid="0" snapToObjects="1">
      <p:cViewPr varScale="1">
        <p:scale>
          <a:sx n="60" d="100"/>
          <a:sy n="60" d="100"/>
        </p:scale>
        <p:origin x="13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6D18B0AB-0266-443A-9FB7-EDCF152B7896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8963959-57F7-432F-B078-889147DD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C07DC7E-F6F7-48BB-8412-437540DD803F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15BEDAA0-2E74-4F2A-B0A6-B1D22C78E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7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1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92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2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33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23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3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7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3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2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2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7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4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38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8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2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7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37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74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8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9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0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85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27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26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35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8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7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6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7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04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8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00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665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62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837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3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9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3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74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75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42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09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49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59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70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19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1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chemeClr val="tx1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4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0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4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5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5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3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896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902513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885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2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68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4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8807-798F-44C7-A6AA-611E4CA53D51}" type="datetime1">
              <a:rPr lang="en-US" smtClean="0"/>
              <a:t>12/8/2018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3" descr="10SCpwpt1main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Cambria" pitchFamily="18" charset="0"/>
              </a:rPr>
              <a:t>Saddleback College </a:t>
            </a:r>
            <a:br>
              <a:rPr lang="en-US" altLang="en-US" dirty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  <a:t>CONTRACT EDUCATION </a:t>
            </a: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endParaRPr lang="en-US" altLang="en-US" sz="36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47" y="1711234"/>
            <a:ext cx="6949441" cy="2594066"/>
          </a:xfrm>
        </p:spPr>
        <p:txBody>
          <a:bodyPr rtlCol="0">
            <a:normAutofit fontScale="8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mbria"/>
              <a:ea typeface="+mn-ea"/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3800" dirty="0">
                <a:solidFill>
                  <a:schemeClr val="tx1"/>
                </a:solidFill>
                <a:cs typeface="Cambria"/>
              </a:rPr>
              <a:t>Excel 2016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cs typeface="Cambria"/>
              </a:rPr>
              <a:t>VBA and Pivot Tables </a:t>
            </a: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Alan Foote, PhD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Saddleback College, Mission Viejo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Cambria"/>
              <a:ea typeface="+mn-e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18A-038E-4E91-9D8A-74E6BB8E8B6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a Slicer to Filter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Slicer to filter a table</a:t>
            </a:r>
          </a:p>
          <a:p>
            <a:pPr lvl="1"/>
            <a:r>
              <a:rPr lang="en-US"/>
              <a:t>Every slicer contains a button for each unique value</a:t>
            </a:r>
          </a:p>
          <a:p>
            <a:pPr lvl="1"/>
            <a:r>
              <a:rPr lang="en-US"/>
              <a:t>Format the slicer and its buttons, changing its style, height, and width</a:t>
            </a:r>
          </a:p>
        </p:txBody>
      </p:sp>
    </p:spTree>
    <p:extLst>
      <p:ext uri="{BB962C8B-B14F-4D97-AF65-F5344CB8AC3E}">
        <p14:creationId xmlns:p14="http://schemas.microsoft.com/office/powerpoint/2010/main" val="273353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Sparklines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sparkline</a:t>
            </a:r>
            <a:r>
              <a:rPr lang="en-US" dirty="0"/>
              <a:t> is a chart that is displayed entirely within a worksheet cell</a:t>
            </a:r>
          </a:p>
          <a:p>
            <a:r>
              <a:rPr lang="en-US" dirty="0" err="1"/>
              <a:t>Sparklines</a:t>
            </a:r>
            <a:r>
              <a:rPr lang="en-US" dirty="0"/>
              <a:t> are compact in size </a:t>
            </a:r>
          </a:p>
          <a:p>
            <a:r>
              <a:rPr lang="en-US" dirty="0" err="1"/>
              <a:t>Sparklines</a:t>
            </a:r>
            <a:r>
              <a:rPr lang="en-US" dirty="0"/>
              <a:t> are useful when you need a simple chart</a:t>
            </a:r>
          </a:p>
        </p:txBody>
      </p:sp>
    </p:spTree>
    <p:extLst>
      <p:ext uri="{BB962C8B-B14F-4D97-AF65-F5344CB8AC3E}">
        <p14:creationId xmlns:p14="http://schemas.microsoft.com/office/powerpoint/2010/main" val="255078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Three types of Sparklines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Line </a:t>
            </a:r>
            <a:r>
              <a:rPr lang="en-US" sz="2400" dirty="0" err="1"/>
              <a:t>sparkline</a:t>
            </a:r>
            <a:r>
              <a:rPr lang="en-US" sz="2400" dirty="0"/>
              <a:t>: Highlights trends</a:t>
            </a:r>
          </a:p>
          <a:p>
            <a:pPr lvl="1"/>
            <a:r>
              <a:rPr lang="en-US" sz="2400" dirty="0"/>
              <a:t>Column </a:t>
            </a:r>
            <a:r>
              <a:rPr lang="en-US" sz="2400" dirty="0" err="1"/>
              <a:t>sparkline</a:t>
            </a:r>
            <a:r>
              <a:rPr lang="en-US" sz="2400" dirty="0"/>
              <a:t>: For column charts</a:t>
            </a:r>
          </a:p>
          <a:p>
            <a:pPr lvl="1"/>
            <a:r>
              <a:rPr lang="en-US" sz="2400" dirty="0"/>
              <a:t>Win/Loss </a:t>
            </a:r>
            <a:r>
              <a:rPr lang="en-US" sz="2400" dirty="0" err="1"/>
              <a:t>sparkline</a:t>
            </a:r>
            <a:r>
              <a:rPr lang="en-US" sz="2400" dirty="0"/>
              <a:t>: Highlights positive and    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159528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117310"/>
            <a:ext cx="8026400" cy="106582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Sparklines</a:t>
            </a:r>
            <a:endParaRPr lang="en-US" dirty="0"/>
          </a:p>
        </p:txBody>
      </p:sp>
      <p:pic>
        <p:nvPicPr>
          <p:cNvPr id="3" name="Picture 2" descr="Fig04-4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309289"/>
            <a:ext cx="8585200" cy="19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Data Bars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Conditional format that adds a horizontal bar to background </a:t>
            </a:r>
          </a:p>
          <a:p>
            <a:r>
              <a:rPr lang="en-US" dirty="0"/>
              <a:t>Length based on value of each cell </a:t>
            </a:r>
          </a:p>
          <a:p>
            <a:r>
              <a:rPr lang="en-US" dirty="0"/>
              <a:t>Dynamic—lengths of data bars changes if cell’s value changes</a:t>
            </a:r>
          </a:p>
          <a:p>
            <a:r>
              <a:rPr lang="en-US" dirty="0"/>
              <a:t>Modifying a Data Bar Rule </a:t>
            </a:r>
          </a:p>
        </p:txBody>
      </p:sp>
    </p:spTree>
    <p:extLst>
      <p:ext uri="{BB962C8B-B14F-4D97-AF65-F5344CB8AC3E}">
        <p14:creationId xmlns:p14="http://schemas.microsoft.com/office/powerpoint/2010/main" val="31624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xfrm>
            <a:off x="365759" y="1302027"/>
            <a:ext cx="8306489" cy="951142"/>
          </a:xfrm>
        </p:spPr>
        <p:txBody>
          <a:bodyPr>
            <a:normAutofit/>
          </a:bodyPr>
          <a:lstStyle/>
          <a:p>
            <a:r>
              <a:rPr lang="en-US" sz="2400" dirty="0"/>
              <a:t>Freezing a row or column keeps headings visible as you work with data in a large worksheet</a:t>
            </a: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609599" y="563880"/>
            <a:ext cx="6347713" cy="738147"/>
          </a:xfrm>
        </p:spPr>
        <p:txBody>
          <a:bodyPr/>
          <a:lstStyle/>
          <a:p>
            <a:r>
              <a:rPr lang="en-US" dirty="0"/>
              <a:t>Freezing Rows and Columns</a:t>
            </a:r>
          </a:p>
        </p:txBody>
      </p:sp>
      <p:pic>
        <p:nvPicPr>
          <p:cNvPr id="4" name="Picture 3" descr="Plants.xlsx - Excel">
            <a:extLst>
              <a:ext uri="{FF2B5EF4-FFF2-40B4-BE49-F238E27FC236}">
                <a16:creationId xmlns:a16="http://schemas.microsoft.com/office/drawing/2014/main" id="{2F0547F4-0415-463C-A388-0A92F538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2255621"/>
            <a:ext cx="7261859" cy="44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xfrm>
            <a:off x="609599" y="1910325"/>
            <a:ext cx="6347714" cy="1067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Easily view data from several areas of the worksheet at the same time</a:t>
            </a:r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Worksheet Window into Panes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2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" y="3208870"/>
            <a:ext cx="7967135" cy="179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63B19-A718-4C34-9A49-CEB5005A39BF}"/>
              </a:ext>
            </a:extLst>
          </p:cNvPr>
          <p:cNvSpPr txBox="1"/>
          <p:nvPr/>
        </p:nvSpPr>
        <p:spPr>
          <a:xfrm>
            <a:off x="906779" y="5743666"/>
            <a:ext cx="518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Ribbon processing – View/Window/Split</a:t>
            </a:r>
          </a:p>
        </p:txBody>
      </p:sp>
    </p:spTree>
    <p:extLst>
      <p:ext uri="{BB962C8B-B14F-4D97-AF65-F5344CB8AC3E}">
        <p14:creationId xmlns:p14="http://schemas.microsoft.com/office/powerpoint/2010/main" val="136569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3013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Subtotal Commands</a:t>
            </a:r>
          </a:p>
        </p:txBody>
      </p:sp>
      <p:sp>
        <p:nvSpPr>
          <p:cNvPr id="43014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Summary information (counts, sums, averages, minimums, maximums)</a:t>
            </a:r>
          </a:p>
          <a:p>
            <a:pPr>
              <a:lnSpc>
                <a:spcPct val="90000"/>
              </a:lnSpc>
            </a:pPr>
            <a:r>
              <a:rPr lang="en-US" sz="2000"/>
              <a:t>Inserts a subtotal row for each group of data</a:t>
            </a:r>
          </a:p>
          <a:p>
            <a:pPr>
              <a:lnSpc>
                <a:spcPct val="90000"/>
              </a:lnSpc>
            </a:pPr>
            <a:r>
              <a:rPr lang="en-US" sz="2000"/>
              <a:t>Adds a grand total row</a:t>
            </a:r>
          </a:p>
          <a:p>
            <a:pPr>
              <a:lnSpc>
                <a:spcPct val="90000"/>
              </a:lnSpc>
            </a:pPr>
            <a:r>
              <a:rPr lang="en-US" sz="2000"/>
              <a:t>Cannot be used in an Excel table</a:t>
            </a:r>
          </a:p>
          <a:p>
            <a:pPr>
              <a:lnSpc>
                <a:spcPct val="90000"/>
              </a:lnSpc>
            </a:pPr>
            <a:r>
              <a:rPr lang="en-US" sz="2000"/>
              <a:t>Convert the Excel table to a normal range</a:t>
            </a:r>
          </a:p>
          <a:p>
            <a:pPr>
              <a:lnSpc>
                <a:spcPct val="90000"/>
              </a:lnSpc>
            </a:pPr>
            <a:r>
              <a:rPr lang="en-US" sz="2000"/>
              <a:t>Sort data for grouping together before using Subtotal command</a:t>
            </a:r>
          </a:p>
        </p:txBody>
      </p:sp>
    </p:spTree>
    <p:extLst>
      <p:ext uri="{BB962C8B-B14F-4D97-AF65-F5344CB8AC3E}">
        <p14:creationId xmlns:p14="http://schemas.microsoft.com/office/powerpoint/2010/main" val="161743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Subtotals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28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5" y="1891275"/>
            <a:ext cx="7890933" cy="31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7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Subtotals Outline View</a:t>
            </a:r>
          </a:p>
        </p:txBody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/>
              <a:t>Control the level of detail with buttons</a:t>
            </a:r>
          </a:p>
          <a:p>
            <a:pPr lvl="1"/>
            <a:r>
              <a:rPr lang="en-US"/>
              <a:t>Level 3: Most detail</a:t>
            </a:r>
          </a:p>
          <a:p>
            <a:pPr lvl="1"/>
            <a:r>
              <a:rPr lang="en-US"/>
              <a:t>Level 2: Subtotals and grand total, but not individual records</a:t>
            </a:r>
          </a:p>
          <a:p>
            <a:pPr lvl="1"/>
            <a:r>
              <a:rPr lang="en-US"/>
              <a:t>Level 1: Only the grand total</a:t>
            </a:r>
          </a:p>
        </p:txBody>
      </p:sp>
    </p:spTree>
    <p:extLst>
      <p:ext uri="{BB962C8B-B14F-4D97-AF65-F5344CB8AC3E}">
        <p14:creationId xmlns:p14="http://schemas.microsoft.com/office/powerpoint/2010/main" val="135939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46FE9C-F342-4F96-843C-114D17D6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Topics for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B7B36-8354-48BD-BC8E-0D94D4C6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953C-E320-480B-9276-AB25349C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  <a:p>
            <a:r>
              <a:rPr lang="en-US" dirty="0"/>
              <a:t>VBA/Macros</a:t>
            </a:r>
          </a:p>
          <a:p>
            <a:r>
              <a:rPr lang="en-US" dirty="0"/>
              <a:t>PivotTables</a:t>
            </a:r>
          </a:p>
          <a:p>
            <a:r>
              <a:rPr lang="en-US" dirty="0"/>
              <a:t>External Data Objects</a:t>
            </a:r>
          </a:p>
          <a:p>
            <a:r>
              <a:rPr lang="en-US" dirty="0"/>
              <a:t>Charts and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125" y="1922462"/>
            <a:ext cx="7533005" cy="4055427"/>
          </a:xfrm>
        </p:spPr>
        <p:txBody>
          <a:bodyPr>
            <a:normAutofit/>
          </a:bodyPr>
          <a:lstStyle/>
          <a:p>
            <a:r>
              <a:rPr lang="en-US" dirty="0"/>
              <a:t>Lookup functions find values in tables of data</a:t>
            </a:r>
          </a:p>
          <a:p>
            <a:r>
              <a:rPr lang="en-US" dirty="0"/>
              <a:t>An exact match lookup </a:t>
            </a:r>
          </a:p>
          <a:p>
            <a:r>
              <a:rPr lang="en-US" dirty="0"/>
              <a:t>An approximate match</a:t>
            </a:r>
          </a:p>
          <a:p>
            <a:r>
              <a:rPr lang="en-US" dirty="0"/>
              <a:t>Both the VLOOKUP and HLOOKUP functions are used to return a value from a lookup table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1117310"/>
            <a:ext cx="8026400" cy="311441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a Lookup Function</a:t>
            </a:r>
          </a:p>
        </p:txBody>
      </p:sp>
    </p:spTree>
    <p:extLst>
      <p:ext uri="{BB962C8B-B14F-4D97-AF65-F5344CB8AC3E}">
        <p14:creationId xmlns:p14="http://schemas.microsoft.com/office/powerpoint/2010/main" val="139135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1"/>
          <p:cNvSpPr>
            <a:spLocks noGrp="1"/>
          </p:cNvSpPr>
          <p:nvPr>
            <p:ph type="body" idx="1"/>
          </p:nvPr>
        </p:nvSpPr>
        <p:spPr>
          <a:xfrm>
            <a:off x="365125" y="1497014"/>
            <a:ext cx="7750175" cy="5155246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dirty="0"/>
          </a:p>
          <a:p>
            <a:pPr marL="457200" lvl="2" indent="0">
              <a:buNone/>
            </a:pPr>
            <a:r>
              <a:rPr lang="en-US" sz="2400" dirty="0"/>
              <a:t>	VLOOKUP</a:t>
            </a:r>
            <a:r>
              <a:rPr lang="en-US" sz="2400" i="1" dirty="0"/>
              <a:t>(</a:t>
            </a:r>
            <a:r>
              <a:rPr lang="en-US" sz="2400" i="1" dirty="0" err="1"/>
              <a:t>lookup_value,table_array,col_index_num</a:t>
            </a:r>
            <a:r>
              <a:rPr lang="en-US" sz="2400" i="1" dirty="0"/>
              <a:t>[</a:t>
            </a:r>
            <a:r>
              <a:rPr lang="en-US" sz="2400" i="1" dirty="0" err="1"/>
              <a:t>range_lookup</a:t>
            </a:r>
            <a:r>
              <a:rPr lang="en-US" sz="2400" i="1" dirty="0"/>
              <a:t>])</a:t>
            </a:r>
          </a:p>
          <a:p>
            <a:pPr marL="457200" lvl="2" indent="0">
              <a:buNone/>
            </a:pPr>
            <a:endParaRPr lang="en-US" sz="2400" i="1" dirty="0"/>
          </a:p>
          <a:p>
            <a:pPr marL="457200" lvl="2" indent="0">
              <a:buNone/>
            </a:pPr>
            <a:r>
              <a:rPr lang="en-US" sz="2400" dirty="0"/>
              <a:t>	HLOOKUP</a:t>
            </a:r>
            <a:r>
              <a:rPr lang="en-US" sz="2400" i="1" dirty="0"/>
              <a:t>(</a:t>
            </a:r>
            <a:r>
              <a:rPr lang="en-US" sz="2400" i="1" dirty="0" err="1"/>
              <a:t>lookup_value,table_array,row_index_num</a:t>
            </a:r>
            <a:r>
              <a:rPr lang="en-US" sz="2400" i="1" dirty="0"/>
              <a:t>[,</a:t>
            </a:r>
            <a:r>
              <a:rPr lang="en-US" sz="2400" i="1" dirty="0" err="1"/>
              <a:t>range_lookup</a:t>
            </a:r>
            <a:r>
              <a:rPr lang="en-US" sz="2400" i="1" dirty="0"/>
              <a:t>])</a:t>
            </a:r>
          </a:p>
          <a:p>
            <a:pPr marL="457200" lvl="2" indent="0">
              <a:buNone/>
            </a:pPr>
            <a:endParaRPr lang="en-US" sz="2400" i="1" dirty="0"/>
          </a:p>
          <a:p>
            <a:pPr marL="457200" lvl="2" indent="0">
              <a:buNone/>
            </a:pPr>
            <a:r>
              <a:rPr lang="en-US" sz="2400" dirty="0"/>
              <a:t>Sort the </a:t>
            </a:r>
            <a:r>
              <a:rPr lang="en-US" sz="2400" dirty="0" err="1"/>
              <a:t>table_array</a:t>
            </a:r>
            <a:r>
              <a:rPr lang="en-US" sz="2400" dirty="0"/>
              <a:t> from lowest to highest</a:t>
            </a:r>
          </a:p>
          <a:p>
            <a:pPr marL="457200" lvl="2" indent="0">
              <a:buNone/>
            </a:pPr>
            <a:r>
              <a:rPr lang="en-US" sz="2400" dirty="0"/>
              <a:t>Major difference between HLOOKUP and VLOOKUP functions is the way lookup tables are organized</a:t>
            </a:r>
          </a:p>
          <a:p>
            <a:pPr marL="457200" lvl="2" indent="0">
              <a:buNone/>
            </a:pPr>
            <a:endParaRPr lang="en-US" sz="2400" dirty="0"/>
          </a:p>
          <a:p>
            <a:pPr marL="457200" lvl="2" indent="0">
              <a:buNone/>
            </a:pPr>
            <a:endParaRPr lang="en-US" sz="2400" i="1" dirty="0"/>
          </a:p>
        </p:txBody>
      </p:sp>
      <p:sp>
        <p:nvSpPr>
          <p:cNvPr id="39938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LOOKUP Functions</a:t>
            </a:r>
          </a:p>
        </p:txBody>
      </p:sp>
    </p:spTree>
    <p:extLst>
      <p:ext uri="{BB962C8B-B14F-4D97-AF65-F5344CB8AC3E}">
        <p14:creationId xmlns:p14="http://schemas.microsoft.com/office/powerpoint/2010/main" val="202871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LOOKUP Functions</a:t>
            </a:r>
            <a:endParaRPr lang="en-US" dirty="0"/>
          </a:p>
        </p:txBody>
      </p:sp>
      <p:pic>
        <p:nvPicPr>
          <p:cNvPr id="2" name="Picture 1" descr="Fig08-21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877360"/>
            <a:ext cx="8229600" cy="24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7" name="Rectangle 9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100"/>
              <a:t>Using VLOOKUP Function for Approximate Match</a:t>
            </a:r>
          </a:p>
        </p:txBody>
      </p:sp>
      <p:sp>
        <p:nvSpPr>
          <p:cNvPr id="41988" name="Rectangle 10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Returns a value based on an approximate match lookup in the first column of the table</a:t>
            </a:r>
          </a:p>
          <a:p>
            <a:pPr lvl="1"/>
            <a:r>
              <a:rPr lang="en-US"/>
              <a:t>The values in the first column or row of a lookup table represent a range of values sorted from lowest to highest</a:t>
            </a:r>
          </a:p>
        </p:txBody>
      </p:sp>
    </p:spTree>
    <p:extLst>
      <p:ext uri="{BB962C8B-B14F-4D97-AF65-F5344CB8AC3E}">
        <p14:creationId xmlns:p14="http://schemas.microsoft.com/office/powerpoint/2010/main" val="311551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0130"/>
            <a:ext cx="6347714" cy="70419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Excel Table Exercise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198463"/>
            <a:ext cx="7189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OpticalSunglases.xlsx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Convert Range A2:G16 to a table – Optical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Total Row and Total 2018-2020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Sort by Product Code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data bars to 2018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B21 – Enter Product Code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B22 – </a:t>
            </a:r>
            <a:r>
              <a:rPr lang="en-US" sz="2400" dirty="0" err="1"/>
              <a:t>Vlookup</a:t>
            </a:r>
            <a:r>
              <a:rPr lang="en-US" sz="2400" dirty="0"/>
              <a:t> for 2018 Sales (Column 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B23 – </a:t>
            </a:r>
            <a:r>
              <a:rPr lang="en-US" sz="2400" dirty="0" err="1"/>
              <a:t>Vlookup</a:t>
            </a:r>
            <a:r>
              <a:rPr lang="en-US" sz="2400" dirty="0"/>
              <a:t> for 2019 Sales (Column F)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B24 – </a:t>
            </a:r>
            <a:r>
              <a:rPr lang="en-US" sz="2400" dirty="0" err="1"/>
              <a:t>Vlookup</a:t>
            </a:r>
            <a:r>
              <a:rPr lang="en-US" sz="2400" dirty="0"/>
              <a:t> for 2020 Sales (Column 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8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89" name="Rectangle 1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an Application</a:t>
            </a:r>
          </a:p>
        </p:txBody>
      </p:sp>
      <p:sp>
        <p:nvSpPr>
          <p:cNvPr id="12290" name="Rectangle 1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55997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 defined names in formulas</a:t>
            </a:r>
          </a:p>
          <a:p>
            <a:r>
              <a:rPr lang="en-US" dirty="0"/>
              <a:t>Add defined names to existing formulas</a:t>
            </a:r>
          </a:p>
          <a:p>
            <a:r>
              <a:rPr lang="en-US" dirty="0"/>
              <a:t>Create validation rules for data entry</a:t>
            </a:r>
          </a:p>
          <a:p>
            <a:r>
              <a:rPr lang="en-US" dirty="0"/>
              <a:t>Protect the contents of worksheets and workbooks</a:t>
            </a:r>
          </a:p>
          <a:p>
            <a:r>
              <a:rPr lang="en-US" dirty="0"/>
              <a:t>Add, edit, and delete comments</a:t>
            </a:r>
          </a:p>
          <a:p>
            <a:r>
              <a:rPr lang="en-US" dirty="0"/>
              <a:t>Macros and VBA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 Overview: Excel Application and Defined Names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5" y="1930400"/>
            <a:ext cx="7702378" cy="45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4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557086"/>
            <a:ext cx="6854192" cy="4832284"/>
          </a:xfrm>
        </p:spPr>
        <p:txBody>
          <a:bodyPr>
            <a:normAutofit/>
          </a:bodyPr>
          <a:lstStyle/>
          <a:p>
            <a:r>
              <a:rPr lang="en-US" dirty="0"/>
              <a:t>An Excel application is a spreadsheet written to meet a business need</a:t>
            </a:r>
          </a:p>
          <a:p>
            <a:r>
              <a:rPr lang="en-US" dirty="0"/>
              <a:t>Enter and edit data </a:t>
            </a:r>
          </a:p>
          <a:p>
            <a:r>
              <a:rPr lang="en-US" dirty="0"/>
              <a:t>Store data </a:t>
            </a:r>
          </a:p>
          <a:p>
            <a:r>
              <a:rPr lang="en-US" dirty="0"/>
              <a:t>Formulas for calculations on data</a:t>
            </a:r>
          </a:p>
          <a:p>
            <a:r>
              <a:rPr lang="en-US" dirty="0"/>
              <a:t>Display outputs- reports and charts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an Excel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Naming Cells and Ranges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Must begin with a letter or _ (an underscore)</a:t>
            </a:r>
          </a:p>
          <a:p>
            <a:r>
              <a:rPr lang="en-US" dirty="0"/>
              <a:t>Letters and numbers as well as periods and    underscores</a:t>
            </a:r>
          </a:p>
          <a:p>
            <a:r>
              <a:rPr lang="en-US" dirty="0"/>
              <a:t>No spaces</a:t>
            </a:r>
          </a:p>
          <a:p>
            <a:r>
              <a:rPr lang="en-US" dirty="0"/>
              <a:t>Up to 255 characters</a:t>
            </a:r>
          </a:p>
          <a:p>
            <a:r>
              <a:rPr lang="en-US" dirty="0"/>
              <a:t>Not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87149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9"/>
          <p:cNvSpPr>
            <a:spLocks noGrp="1"/>
          </p:cNvSpPr>
          <p:nvPr>
            <p:ph type="title"/>
          </p:nvPr>
        </p:nvSpPr>
        <p:spPr>
          <a:xfrm>
            <a:off x="864870" y="73538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Data Validation and Protection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E240B9D-CF47-43EB-B97D-33307884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925053"/>
            <a:ext cx="8279130" cy="47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7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9DCB46-5908-4614-8640-EF680573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F5332-6D9E-4C82-A07C-44483AAA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091DF-4777-41B7-B9F7-6B6343D6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Plan and create a Excel table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Add, edit, and delete records in an Excel table</a:t>
            </a:r>
          </a:p>
          <a:p>
            <a:r>
              <a:rPr lang="en-US"/>
              <a:t>Filters/Sort/Totals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Slicer</a:t>
            </a:r>
          </a:p>
        </p:txBody>
      </p:sp>
    </p:spTree>
    <p:extLst>
      <p:ext uri="{BB962C8B-B14F-4D97-AF65-F5344CB8AC3E}">
        <p14:creationId xmlns:p14="http://schemas.microsoft.com/office/powerpoint/2010/main" val="2611316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Validating Data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/>
              <a:t>Validation rule provides criteria for the data</a:t>
            </a:r>
          </a:p>
          <a:p>
            <a:r>
              <a:rPr lang="en-US"/>
              <a:t>Input and error alert messages</a:t>
            </a:r>
          </a:p>
          <a:p>
            <a:r>
              <a:rPr lang="en-US"/>
              <a:t>Input message, and the error alert</a:t>
            </a:r>
          </a:p>
        </p:txBody>
      </p:sp>
    </p:spTree>
    <p:extLst>
      <p:ext uri="{BB962C8B-B14F-4D97-AF65-F5344CB8AC3E}">
        <p14:creationId xmlns:p14="http://schemas.microsoft.com/office/powerpoint/2010/main" val="47570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6" y="816638"/>
            <a:ext cx="2722364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Entry</a:t>
            </a:r>
            <a:br>
              <a:rPr lang="en-US" dirty="0"/>
            </a:br>
            <a:r>
              <a:rPr lang="en-US" dirty="0"/>
              <a:t>Error Alert Style and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365" y="816638"/>
            <a:ext cx="372513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Stop: Prevents the entry</a:t>
            </a:r>
          </a:p>
          <a:p>
            <a:pPr lvl="1"/>
            <a:r>
              <a:rPr lang="en-US" dirty="0"/>
              <a:t>Warning: User may override the rejection and continue using the data</a:t>
            </a:r>
          </a:p>
          <a:p>
            <a:pPr lvl="1"/>
            <a:r>
              <a:rPr lang="en-US" dirty="0"/>
              <a:t>Information: Accepts the data value entered</a:t>
            </a:r>
          </a:p>
        </p:txBody>
      </p:sp>
    </p:spTree>
    <p:extLst>
      <p:ext uri="{BB962C8B-B14F-4D97-AF65-F5344CB8AC3E}">
        <p14:creationId xmlns:p14="http://schemas.microsoft.com/office/powerpoint/2010/main" val="31554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Validating Data Entry by</a:t>
            </a:r>
            <a:br>
              <a:rPr lang="en-US" dirty="0"/>
            </a:br>
            <a:r>
              <a:rPr lang="en-US" dirty="0"/>
              <a:t>Creating an Input Message</a:t>
            </a:r>
          </a:p>
        </p:txBody>
      </p: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Reduce data-entry error by displaying an input message </a:t>
            </a:r>
          </a:p>
          <a:p>
            <a:r>
              <a:rPr lang="en-US" dirty="0"/>
              <a:t>Additional information about the type of data </a:t>
            </a:r>
          </a:p>
          <a:p>
            <a:r>
              <a:rPr lang="en-US" dirty="0"/>
              <a:t>Input messages appear as ScreenTips</a:t>
            </a:r>
          </a:p>
          <a:p>
            <a:r>
              <a:rPr lang="en-US" dirty="0"/>
              <a:t>Can add an input message to a cell without a validation rule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3900" y="6041362"/>
            <a:ext cx="45073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830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Data Entry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15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6" y="1769159"/>
            <a:ext cx="8204200" cy="31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Entry</a:t>
            </a:r>
            <a:br>
              <a:rPr lang="en-US" dirty="0"/>
            </a:br>
            <a:r>
              <a:rPr lang="en-US" dirty="0"/>
              <a:t>List Validation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3882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validation feature to accept only entries that are on a list</a:t>
            </a:r>
          </a:p>
          <a:p>
            <a:r>
              <a:rPr lang="en-US" dirty="0"/>
              <a:t>List box with the possible values appears for the user</a:t>
            </a:r>
          </a:p>
          <a:p>
            <a:r>
              <a:rPr lang="en-US" dirty="0"/>
              <a:t>Test validation rules by entering incorrect values that violate the validation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5397500"/>
            <a:ext cx="7412987" cy="10033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72776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72776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Worksheet protection prevents users from changing cell contents</a:t>
            </a:r>
          </a:p>
          <a:p>
            <a:r>
              <a:rPr lang="en-US" dirty="0"/>
              <a:t>Workbook protection also prevents users from changing the workbook’s organization</a:t>
            </a:r>
          </a:p>
          <a:p>
            <a:r>
              <a:rPr lang="en-US" dirty="0"/>
              <a:t>Can keep users from viewing the formulas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6D9E4C2-595D-4A6F-A866-8A847D38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5525738"/>
            <a:ext cx="8059010" cy="11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3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Locking and Unlocking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9597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Locked property for each cell</a:t>
            </a:r>
          </a:p>
          <a:p>
            <a:pPr>
              <a:lnSpc>
                <a:spcPct val="90000"/>
              </a:lnSpc>
            </a:pPr>
            <a:r>
              <a:rPr lang="en-US" dirty="0"/>
              <a:t>After Worksheet is protected, the locked property controls cell use</a:t>
            </a:r>
          </a:p>
          <a:p>
            <a:pPr>
              <a:lnSpc>
                <a:spcPct val="90000"/>
              </a:lnSpc>
            </a:pPr>
            <a:r>
              <a:rPr lang="en-US" dirty="0"/>
              <a:t>By default, locked property – off, and  worksheet protection - off</a:t>
            </a:r>
          </a:p>
          <a:p>
            <a:pPr>
              <a:lnSpc>
                <a:spcPct val="90000"/>
              </a:lnSpc>
            </a:pPr>
            <a:r>
              <a:rPr lang="en-US" dirty="0"/>
              <a:t>If cells in a worksheet are locked before protecting the worksheet, all of the cells in the worksheet will be locked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12156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Locking Cells (cont.)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Protect the worksheet but leave some cells unlocked</a:t>
            </a:r>
          </a:p>
          <a:p>
            <a:r>
              <a:rPr lang="en-US" dirty="0"/>
              <a:t>First, turn off the locked property of cells in for data entry</a:t>
            </a:r>
          </a:p>
          <a:p>
            <a:r>
              <a:rPr lang="en-US" dirty="0"/>
              <a:t>Then, protect the worksheet to activate the locked property for the remaining cells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3900" y="6041362"/>
            <a:ext cx="45073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609600"/>
            <a:ext cx="8454391" cy="887730"/>
          </a:xfrm>
        </p:spPr>
        <p:txBody>
          <a:bodyPr/>
          <a:lstStyle/>
          <a:p>
            <a:r>
              <a:rPr lang="en-US" dirty="0"/>
              <a:t>Protecting a Worksheet and Workbook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24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5" y="2019708"/>
            <a:ext cx="6781692" cy="43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816638"/>
            <a:ext cx="448741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When you set up worksheet protection, specify which actions are still available to the user</a:t>
            </a:r>
          </a:p>
          <a:p>
            <a:pPr>
              <a:lnSpc>
                <a:spcPct val="90000"/>
              </a:lnSpc>
            </a:pPr>
            <a:r>
              <a:rPr lang="en-US" dirty="0"/>
              <a:t>User can only access unlocked cells, or allow the user to select any cell in the worksheet;  choice remain active as long as the worksheet is protected</a:t>
            </a:r>
          </a:p>
          <a:p>
            <a:pPr>
              <a:lnSpc>
                <a:spcPct val="90000"/>
              </a:lnSpc>
            </a:pPr>
            <a:r>
              <a:rPr lang="en-US" dirty="0"/>
              <a:t>Add a password to turn off the protection</a:t>
            </a:r>
          </a:p>
        </p:txBody>
      </p:sp>
    </p:spTree>
    <p:extLst>
      <p:ext uri="{BB962C8B-B14F-4D97-AF65-F5344CB8AC3E}">
        <p14:creationId xmlns:p14="http://schemas.microsoft.com/office/powerpoint/2010/main" val="12135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5" name="Rectangle 6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Planning a Structured Range of Data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Rectangle 7"/>
          <p:cNvSpPr>
            <a:spLocks noGrp="1"/>
          </p:cNvSpPr>
          <p:nvPr>
            <p:ph type="body"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collection of similar data structured in a range of columns and rows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column represents a field, which is a single piece of data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represents a record, which is a group of related fields</a:t>
            </a:r>
          </a:p>
          <a:p>
            <a:pPr>
              <a:lnSpc>
                <a:spcPct val="90000"/>
              </a:lnSpc>
            </a:pPr>
            <a:r>
              <a:rPr lang="en-US" dirty="0"/>
              <a:t>A structured range of data is commonly referred to as a list or table</a:t>
            </a:r>
          </a:p>
          <a:p>
            <a:pPr>
              <a:lnSpc>
                <a:spcPct val="90000"/>
              </a:lnSpc>
            </a:pPr>
            <a:r>
              <a:rPr lang="en-US" dirty="0"/>
              <a:t>Data definition table lists the fields to be maintained for each record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581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5881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Worksheet protection applies only to the contents of a worksheet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To keep a worksheet from being modified, protect the workbook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Protect the structure and the windows of a workbook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Protecting the structure prevents users from renaming, deleting, hiding, or inserting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985574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37051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Inserting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212174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Comments are added to </a:t>
            </a:r>
          </a:p>
          <a:p>
            <a:pPr lvl="1"/>
            <a:r>
              <a:rPr lang="en-US" dirty="0"/>
              <a:t>Explain the contents of a particular cell</a:t>
            </a:r>
          </a:p>
          <a:p>
            <a:pPr lvl="1"/>
            <a:r>
              <a:rPr lang="en-US" dirty="0"/>
              <a:t>Provide instructions to users</a:t>
            </a:r>
          </a:p>
          <a:p>
            <a:pPr lvl="1"/>
            <a:r>
              <a:rPr lang="en-US" dirty="0"/>
              <a:t>Share ideas and notes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0A21CF71-B44C-4EA9-BA3A-C720CEC7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2" y="5288491"/>
            <a:ext cx="7913594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5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Inserting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931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If you collaborate on a workbook, the top of the comment boxes would show the name of each user</a:t>
            </a:r>
          </a:p>
          <a:p>
            <a:r>
              <a:rPr lang="en-US" dirty="0"/>
              <a:t>A small red triangle appears with a comment</a:t>
            </a:r>
          </a:p>
          <a:p>
            <a:r>
              <a:rPr lang="en-US" dirty="0"/>
              <a:t>The comment box appears when you point to the 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9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300"/>
              <a:t>Automating Tasks with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41693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Macros automate any task you perform repeatedly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Macros perform repetitive tasks consistently and      faster than you can.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After the macro is created and tested, you can be assured the tasks are done exactly the same way       each time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To create and run macros, you need to use the   Developer tab</a:t>
            </a:r>
          </a:p>
        </p:txBody>
      </p:sp>
    </p:spTree>
    <p:extLst>
      <p:ext uri="{BB962C8B-B14F-4D97-AF65-F5344CB8AC3E}">
        <p14:creationId xmlns:p14="http://schemas.microsoft.com/office/powerpoint/2010/main" val="1262729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Protecting Against Macro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232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Macro viruses use a program’s own macro programming language to distribute the virus </a:t>
            </a:r>
          </a:p>
          <a:p>
            <a:pPr lvl="1"/>
            <a:r>
              <a:rPr lang="en-US" dirty="0"/>
              <a:t>Can be destructive</a:t>
            </a:r>
          </a:p>
          <a:p>
            <a:pPr lvl="1"/>
            <a:r>
              <a:rPr lang="en-US" dirty="0"/>
              <a:t>Can modify or delete files that may not be recoverable </a:t>
            </a:r>
          </a:p>
          <a:p>
            <a:pPr lvl="1"/>
            <a:r>
              <a:rPr lang="en-US" dirty="0"/>
              <a:t>Cause network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79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402831" cy="1320800"/>
          </a:xfrm>
        </p:spPr>
        <p:txBody>
          <a:bodyPr/>
          <a:lstStyle/>
          <a:p>
            <a:r>
              <a:rPr lang="en-US" dirty="0"/>
              <a:t>Protecting Against Macro Viruses</a:t>
            </a:r>
            <a:br>
              <a:rPr lang="en-US" dirty="0"/>
            </a:br>
            <a:r>
              <a:rPr lang="en-US" sz="2800" dirty="0"/>
              <a:t>Security Settings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07-3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7" y="2302498"/>
            <a:ext cx="5996559" cy="26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6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17880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 the macro recorder to record keystrokes </a:t>
            </a:r>
          </a:p>
          <a:p>
            <a:r>
              <a:rPr lang="en-US" dirty="0"/>
              <a:t>Enter a series of commands in the Visual Basic for Applications (VBA) programming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48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Recording a Macro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232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Macro stored in the current workbook (only available with that workbook)</a:t>
            </a:r>
          </a:p>
          <a:p>
            <a:r>
              <a:rPr lang="en-US" dirty="0"/>
              <a:t>Store the macro in the Personal Macro workbook, a hidden workbook named Personal.xlsb that opens whenever you start Excel</a:t>
            </a:r>
          </a:p>
          <a:p>
            <a:r>
              <a:rPr lang="en-US" dirty="0"/>
              <a:t>Can store the macro in a new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10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Recording a Macro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3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4" y="1835397"/>
            <a:ext cx="8035810" cy="3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Running a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6742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performs each of the steps in the same order as when it was recorded</a:t>
            </a:r>
          </a:p>
          <a:p>
            <a:r>
              <a:rPr lang="en-US" dirty="0"/>
              <a:t>Use the shortcut key you specified or select the macro in the Macro dialog box</a:t>
            </a:r>
          </a:p>
        </p:txBody>
      </p:sp>
    </p:spTree>
    <p:extLst>
      <p:ext uri="{BB962C8B-B14F-4D97-AF65-F5344CB8AC3E}">
        <p14:creationId xmlns:p14="http://schemas.microsoft.com/office/powerpoint/2010/main" val="97935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a Structured Range of Data</a:t>
            </a:r>
          </a:p>
        </p:txBody>
      </p:sp>
      <p:pic>
        <p:nvPicPr>
          <p:cNvPr id="2" name="Picture 1" descr="Fig05-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" y="2066160"/>
            <a:ext cx="8274332" cy="40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3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Macro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62" y="1777067"/>
            <a:ext cx="6902824" cy="33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49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Fixing Macro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Rerecord the macro</a:t>
            </a:r>
          </a:p>
          <a:p>
            <a:pPr lvl="1"/>
            <a:r>
              <a:rPr lang="en-US"/>
              <a:t>Delete the recorded macro, and then record the macro again</a:t>
            </a:r>
          </a:p>
          <a:p>
            <a:pPr lvl="1"/>
            <a:r>
              <a:rPr lang="en-US"/>
              <a:t>Run the macro using Step into</a:t>
            </a:r>
          </a:p>
        </p:txBody>
      </p:sp>
    </p:spTree>
    <p:extLst>
      <p:ext uri="{BB962C8B-B14F-4D97-AF65-F5344CB8AC3E}">
        <p14:creationId xmlns:p14="http://schemas.microsoft.com/office/powerpoint/2010/main" val="386552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Working with the Visual Basic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70247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 view the code of a macro, open the Visual Basic Editor (VBE)—</a:t>
            </a:r>
          </a:p>
          <a:p>
            <a:r>
              <a:rPr lang="en-US" dirty="0"/>
              <a:t>The Macro dialog box (Edit) or the Visual Basic button in the Code group on the Developer tab</a:t>
            </a:r>
          </a:p>
        </p:txBody>
      </p:sp>
    </p:spTree>
    <p:extLst>
      <p:ext uri="{BB962C8B-B14F-4D97-AF65-F5344CB8AC3E}">
        <p14:creationId xmlns:p14="http://schemas.microsoft.com/office/powerpoint/2010/main" val="3722089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803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the Visual Basic Editor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5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0" y="1676671"/>
            <a:ext cx="6130190" cy="4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5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Macro Buttons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7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0" y="1549897"/>
            <a:ext cx="8737600" cy="20092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CDBD9A-14C6-42E2-875D-1C3786C2F565}"/>
              </a:ext>
            </a:extLst>
          </p:cNvPr>
          <p:cNvSpPr/>
          <p:nvPr/>
        </p:nvSpPr>
        <p:spPr>
          <a:xfrm>
            <a:off x="534024" y="3869137"/>
            <a:ext cx="79743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Run a macro with a button on the worksheet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Macro buttons are often a better way to run macros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Clicking a button (with a descriptive label) is simpler for users than trying to remember different combinations of keystrokes</a:t>
            </a:r>
          </a:p>
        </p:txBody>
      </p:sp>
    </p:spTree>
    <p:extLst>
      <p:ext uri="{BB962C8B-B14F-4D97-AF65-F5344CB8AC3E}">
        <p14:creationId xmlns:p14="http://schemas.microsoft.com/office/powerpoint/2010/main" val="3855383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Saving a Workbook with Macros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816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Warning about Saving with Macros</a:t>
            </a:r>
          </a:p>
          <a:p>
            <a:pPr>
              <a:lnSpc>
                <a:spcPct val="90000"/>
              </a:lnSpc>
            </a:pPr>
            <a:r>
              <a:rPr lang="en-US" dirty="0"/>
              <a:t>The default Excel workbook does not allow macros to be stored as part of the file and has the .</a:t>
            </a:r>
            <a:r>
              <a:rPr lang="en-US" dirty="0" err="1"/>
              <a:t>xlsx</a:t>
            </a:r>
            <a:r>
              <a:rPr lang="en-US" dirty="0"/>
              <a:t> file extension</a:t>
            </a:r>
          </a:p>
          <a:p>
            <a:pPr>
              <a:lnSpc>
                <a:spcPct val="90000"/>
              </a:lnSpc>
            </a:pPr>
            <a:r>
              <a:rPr lang="en-US" dirty="0"/>
              <a:t>A macro-enabled workbook has the .</a:t>
            </a:r>
            <a:r>
              <a:rPr lang="en-US" dirty="0" err="1"/>
              <a:t>xlsm</a:t>
            </a:r>
            <a:r>
              <a:rPr lang="en-US" dirty="0"/>
              <a:t> file extension</a:t>
            </a:r>
          </a:p>
          <a:p>
            <a:pPr>
              <a:lnSpc>
                <a:spcPct val="90000"/>
              </a:lnSpc>
            </a:pPr>
            <a:r>
              <a:rPr lang="en-US" dirty="0"/>
              <a:t>Open a file with macros, a SECURITY WARNING appears</a:t>
            </a:r>
          </a:p>
        </p:txBody>
      </p:sp>
    </p:spTree>
    <p:extLst>
      <p:ext uri="{BB962C8B-B14F-4D97-AF65-F5344CB8AC3E}">
        <p14:creationId xmlns:p14="http://schemas.microsoft.com/office/powerpoint/2010/main" val="4215054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Macro Exercise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330581"/>
            <a:ext cx="7189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OpticalDataEntry.xlsx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Macro –</a:t>
            </a:r>
            <a:r>
              <a:rPr lang="en-US" sz="2400" dirty="0" err="1"/>
              <a:t>AddtoTable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macro transfer data from the </a:t>
            </a:r>
            <a:r>
              <a:rPr lang="en-US" sz="2400" dirty="0" err="1"/>
              <a:t>DataEntry</a:t>
            </a:r>
            <a:r>
              <a:rPr lang="en-US" sz="2400" dirty="0"/>
              <a:t> worksheet –Cells (A10:G10) to end of table on </a:t>
            </a:r>
            <a:r>
              <a:rPr lang="en-US" sz="2400" dirty="0" err="1"/>
              <a:t>SunglassData</a:t>
            </a:r>
            <a:r>
              <a:rPr lang="en-US" sz="2400" dirty="0"/>
              <a:t> worksheet.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Type and Material as rows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Totals for 2018, 2019 and 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Clustered Column Pivot 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linear trendline based upon Sales for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35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PivotTables</a:t>
            </a:r>
          </a:p>
        </p:txBody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33137" cy="5224724"/>
          </a:xfrm>
        </p:spPr>
        <p:txBody>
          <a:bodyPr anchor="ctr">
            <a:normAutofit/>
          </a:bodyPr>
          <a:lstStyle/>
          <a:p>
            <a:r>
              <a:rPr lang="en-US"/>
              <a:t>Create and modify a PivotTable</a:t>
            </a:r>
          </a:p>
          <a:p>
            <a:r>
              <a:rPr lang="en-US"/>
              <a:t>Apply PivotTable styles and formatting</a:t>
            </a:r>
          </a:p>
          <a:p>
            <a:r>
              <a:rPr lang="en-US"/>
              <a:t>Filter a PivotTable</a:t>
            </a:r>
          </a:p>
          <a:p>
            <a:r>
              <a:rPr lang="en-US"/>
              <a:t>Insert a slicer to filter a PivotTable</a:t>
            </a:r>
          </a:p>
          <a:p>
            <a:r>
              <a:rPr lang="en-US"/>
              <a:t>Insert a recommended PivotTable</a:t>
            </a:r>
          </a:p>
        </p:txBody>
      </p:sp>
    </p:spTree>
    <p:extLst>
      <p:ext uri="{BB962C8B-B14F-4D97-AF65-F5344CB8AC3E}">
        <p14:creationId xmlns:p14="http://schemas.microsoft.com/office/powerpoint/2010/main" val="217909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6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PivotTable and PivotChart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5" name="Picture 4" descr="NP_EX16_5a_FirstLastName_2.xlsx - Excel">
            <a:extLst>
              <a:ext uri="{FF2B5EF4-FFF2-40B4-BE49-F238E27FC236}">
                <a16:creationId xmlns:a16="http://schemas.microsoft.com/office/drawing/2014/main" id="{8F1CD80E-C6D0-451F-931F-61851AD7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" y="1839725"/>
            <a:ext cx="8383905" cy="46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38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915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Analyzing Data with PivotTables</a:t>
            </a:r>
          </a:p>
        </p:txBody>
      </p:sp>
      <p:sp>
        <p:nvSpPr>
          <p:cNvPr id="49158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44169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Large amounts of unorganized data</a:t>
            </a:r>
          </a:p>
          <a:p>
            <a:r>
              <a:rPr lang="en-US" dirty="0"/>
              <a:t>PivotTables help organize data by summarizing data into categories using functions</a:t>
            </a:r>
            <a:endParaRPr lang="en-US" altLang="ja-JP" dirty="0"/>
          </a:p>
          <a:p>
            <a:r>
              <a:rPr lang="en-US" altLang="ja-JP" dirty="0"/>
              <a:t>“P</a:t>
            </a:r>
            <a:r>
              <a:rPr lang="en-US" dirty="0"/>
              <a:t>ivot” the </a:t>
            </a:r>
            <a:r>
              <a:rPr lang="en-US" altLang="ja-JP" dirty="0"/>
              <a:t>table - rearrange, hide, and display fields to provide alternative views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4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Naming an Excel Table</a:t>
            </a:r>
          </a:p>
        </p:txBody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xfrm>
            <a:off x="3490722" y="816638"/>
            <a:ext cx="4670298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Workbook table must have a unique name</a:t>
            </a:r>
          </a:p>
          <a:p>
            <a:r>
              <a:rPr lang="en-US" dirty="0"/>
              <a:t>Table names start with a letter or an underscore but can use any combination of letters, numbers, and underscores for the rest of the name</a:t>
            </a:r>
          </a:p>
          <a:p>
            <a:r>
              <a:rPr lang="en-US" dirty="0"/>
              <a:t>Table names cannot include spaces</a:t>
            </a:r>
          </a:p>
        </p:txBody>
      </p:sp>
    </p:spTree>
    <p:extLst>
      <p:ext uri="{BB962C8B-B14F-4D97-AF65-F5344CB8AC3E}">
        <p14:creationId xmlns:p14="http://schemas.microsoft.com/office/powerpoint/2010/main" val="3074190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52225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Adding Fields to a PivotTable</a:t>
            </a:r>
          </a:p>
        </p:txBody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98449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Summary data fields are Values fields</a:t>
            </a:r>
          </a:p>
          <a:p>
            <a:pPr>
              <a:lnSpc>
                <a:spcPct val="90000"/>
              </a:lnSpc>
            </a:pPr>
            <a:r>
              <a:rPr lang="en-US" dirty="0"/>
              <a:t>Grouping the values into Category fields</a:t>
            </a:r>
          </a:p>
          <a:p>
            <a:pPr>
              <a:lnSpc>
                <a:spcPct val="90000"/>
              </a:lnSpc>
            </a:pPr>
            <a:r>
              <a:rPr lang="en-US" dirty="0"/>
              <a:t>PivotTable Fields pane is divided into two sections: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Fields section lists the names of each field in the data source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Lower Section - adds field to the FILTERS, ROWS, COLUMNS, or VALUES area</a:t>
            </a:r>
          </a:p>
        </p:txBody>
      </p:sp>
    </p:spTree>
    <p:extLst>
      <p:ext uri="{BB962C8B-B14F-4D97-AF65-F5344CB8AC3E}">
        <p14:creationId xmlns:p14="http://schemas.microsoft.com/office/powerpoint/2010/main" val="3301701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59398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a PivotTable </a:t>
            </a:r>
          </a:p>
        </p:txBody>
      </p:sp>
      <p:sp>
        <p:nvSpPr>
          <p:cNvPr id="59399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05307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to show only a portion of the total data</a:t>
            </a:r>
          </a:p>
          <a:p>
            <a:r>
              <a:rPr lang="en-US" dirty="0"/>
              <a:t>In the FILTERS Area</a:t>
            </a:r>
          </a:p>
          <a:p>
            <a:pPr lvl="1"/>
            <a:r>
              <a:rPr lang="en-US" dirty="0"/>
              <a:t>Create a filtered view of the PivotTable report</a:t>
            </a:r>
          </a:p>
          <a:p>
            <a:pPr lvl="1"/>
            <a:r>
              <a:rPr lang="en-US" dirty="0"/>
              <a:t>Focus on a subset of items in that field</a:t>
            </a:r>
          </a:p>
          <a:p>
            <a:r>
              <a:rPr lang="en-US" dirty="0"/>
              <a:t>Filter Field Menu </a:t>
            </a:r>
          </a:p>
        </p:txBody>
      </p:sp>
    </p:spTree>
    <p:extLst>
      <p:ext uri="{BB962C8B-B14F-4D97-AF65-F5344CB8AC3E}">
        <p14:creationId xmlns:p14="http://schemas.microsoft.com/office/powerpoint/2010/main" val="2788786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 PivotTable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3" name="Picture 2" descr="Fig05-40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" y="1800884"/>
            <a:ext cx="850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Slicer to Filter a PivotTable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5312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Filter a PivotTable is with a slicer</a:t>
            </a:r>
          </a:p>
          <a:p>
            <a:pPr lvl="1"/>
            <a:r>
              <a:rPr lang="en-US" dirty="0"/>
              <a:t>Slicer for any field in the PivotTable Fields pane</a:t>
            </a:r>
          </a:p>
          <a:p>
            <a:pPr lvl="1"/>
            <a:r>
              <a:rPr lang="en-US" dirty="0"/>
              <a:t>Slicer for each unique value in that field</a:t>
            </a:r>
          </a:p>
          <a:p>
            <a:pPr lvl="1"/>
            <a:r>
              <a:rPr lang="en-US" dirty="0"/>
              <a:t>Format the slicer by changing its style, height, and width</a:t>
            </a:r>
          </a:p>
          <a:p>
            <a:pPr lvl="1"/>
            <a:r>
              <a:rPr lang="en-US" dirty="0"/>
              <a:t>More than one slicer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9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Refreshing a PivotTable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2452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First, edit the data source on which the PivotTable is created</a:t>
            </a:r>
          </a:p>
          <a:p>
            <a:r>
              <a:rPr lang="en-US" dirty="0"/>
              <a:t>PivotTables are not updated automatically</a:t>
            </a:r>
          </a:p>
          <a:p>
            <a:r>
              <a:rPr lang="en-US" dirty="0"/>
              <a:t>Refresh the PivotTable report to reflect the revised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2390044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6451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PivotChart</a:t>
            </a:r>
          </a:p>
        </p:txBody>
      </p:sp>
      <p:sp>
        <p:nvSpPr>
          <p:cNvPr id="64518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4874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Graphical representation of the data in a PivotTable</a:t>
            </a:r>
          </a:p>
          <a:p>
            <a:pPr>
              <a:lnSpc>
                <a:spcPct val="90000"/>
              </a:lnSpc>
            </a:pPr>
            <a:r>
              <a:rPr lang="en-US" dirty="0"/>
              <a:t>Add, remove, filter, and refresh data fields</a:t>
            </a:r>
          </a:p>
          <a:p>
            <a:pPr>
              <a:lnSpc>
                <a:spcPct val="90000"/>
              </a:lnSpc>
            </a:pPr>
            <a:r>
              <a:rPr lang="en-US" dirty="0"/>
              <a:t>Format </a:t>
            </a:r>
            <a:r>
              <a:rPr lang="en-US" dirty="0" err="1"/>
              <a:t>PivotCharts</a:t>
            </a:r>
            <a:r>
              <a:rPr lang="en-US" dirty="0"/>
              <a:t> as other charts, including layouts and styles</a:t>
            </a:r>
          </a:p>
          <a:p>
            <a:pPr>
              <a:lnSpc>
                <a:spcPct val="90000"/>
              </a:lnSpc>
            </a:pPr>
            <a:r>
              <a:rPr lang="en-US" dirty="0"/>
              <a:t>Resize chart elements, format of individual data points</a:t>
            </a:r>
          </a:p>
        </p:txBody>
      </p:sp>
    </p:spTree>
    <p:extLst>
      <p:ext uri="{BB962C8B-B14F-4D97-AF65-F5344CB8AC3E}">
        <p14:creationId xmlns:p14="http://schemas.microsoft.com/office/powerpoint/2010/main" val="700345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PivotChart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3" name="Picture 2" descr="Fig05-4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" y="1775030"/>
            <a:ext cx="8432800" cy="33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6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PivotChart Tools work with the selected PivotChart the same way as an ordinary chart</a:t>
            </a:r>
          </a:p>
          <a:p>
            <a:r>
              <a:rPr lang="en-US" dirty="0"/>
              <a:t>A PivotChart and its associated PivotTable are linked</a:t>
            </a:r>
          </a:p>
          <a:p>
            <a:r>
              <a:rPr lang="en-US" dirty="0"/>
              <a:t>Different views of the PivotChart by using the chart filter buttons</a:t>
            </a:r>
          </a:p>
        </p:txBody>
      </p:sp>
    </p:spTree>
    <p:extLst>
      <p:ext uri="{BB962C8B-B14F-4D97-AF65-F5344CB8AC3E}">
        <p14:creationId xmlns:p14="http://schemas.microsoft.com/office/powerpoint/2010/main" val="3013566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PivotTable Exercise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525548"/>
            <a:ext cx="7189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OpticalAllProducts.xlsx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PivotTable on new Worksheet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Type and Material as rows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Totals for 2018, 2019 and 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Clustered Column Pivot 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linear trendline based upon Sales for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3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template workbook is a model from which you create new workbooks</a:t>
            </a:r>
          </a:p>
          <a:p>
            <a:r>
              <a:rPr lang="en-US" dirty="0"/>
              <a:t>Any changes or additions made to the new workbook do not affect the template file</a:t>
            </a:r>
          </a:p>
        </p:txBody>
      </p:sp>
    </p:spTree>
    <p:extLst>
      <p:ext uri="{BB962C8B-B14F-4D97-AF65-F5344CB8AC3E}">
        <p14:creationId xmlns:p14="http://schemas.microsoft.com/office/powerpoint/2010/main" val="417669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6"/>
          <p:cNvSpPr>
            <a:spLocks noGrp="1"/>
          </p:cNvSpPr>
          <p:nvPr>
            <p:ph type="title"/>
          </p:nvPr>
        </p:nvSpPr>
        <p:spPr>
          <a:xfrm>
            <a:off x="463125" y="325619"/>
            <a:ext cx="8026400" cy="865630"/>
          </a:xfrm>
        </p:spPr>
        <p:txBody>
          <a:bodyPr>
            <a:normAutofit/>
          </a:bodyPr>
          <a:lstStyle/>
          <a:p>
            <a:r>
              <a:rPr lang="en-US" dirty="0"/>
              <a:t> Elements of a Excel Table</a:t>
            </a:r>
          </a:p>
        </p:txBody>
      </p:sp>
      <p:pic>
        <p:nvPicPr>
          <p:cNvPr id="3" name="Picture 2" descr="Plants.xlsx - Excel">
            <a:extLst>
              <a:ext uri="{FF2B5EF4-FFF2-40B4-BE49-F238E27FC236}">
                <a16:creationId xmlns:a16="http://schemas.microsoft.com/office/drawing/2014/main" id="{221C612E-CB6F-4CD3-9B05-74ED7389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1" y="1405889"/>
            <a:ext cx="8757158" cy="48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6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Existing</a:t>
            </a:r>
            <a:br>
              <a:rPr lang="en-US" dirty="0"/>
            </a:br>
            <a:r>
              <a:rPr lang="en-US" dirty="0"/>
              <a:t>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Office.com</a:t>
            </a:r>
            <a:r>
              <a:rPr lang="en-US" dirty="0"/>
              <a:t> </a:t>
            </a:r>
          </a:p>
          <a:p>
            <a:r>
              <a:rPr lang="en-US" dirty="0"/>
              <a:t>Family Monthly Budget Planner</a:t>
            </a:r>
          </a:p>
          <a:p>
            <a:r>
              <a:rPr lang="en-US" sz="2800" dirty="0"/>
              <a:t>Inventory List</a:t>
            </a:r>
          </a:p>
          <a:p>
            <a:r>
              <a:rPr lang="en-US" sz="2800" dirty="0"/>
              <a:t>Team Roster</a:t>
            </a:r>
          </a:p>
          <a:p>
            <a:r>
              <a:rPr lang="en-US" sz="2800" dirty="0"/>
              <a:t>Time sheets</a:t>
            </a:r>
          </a:p>
          <a:p>
            <a:r>
              <a:rPr lang="en-US" sz="2800" dirty="0"/>
              <a:t>Expense Report</a:t>
            </a:r>
          </a:p>
        </p:txBody>
      </p:sp>
    </p:spTree>
    <p:extLst>
      <p:ext uri="{BB962C8B-B14F-4D97-AF65-F5344CB8AC3E}">
        <p14:creationId xmlns:p14="http://schemas.microsoft.com/office/powerpoint/2010/main" val="2886295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Custom Workbook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custom template is a workbook template created by the user</a:t>
            </a:r>
          </a:p>
          <a:p>
            <a:r>
              <a:rPr lang="en-US" dirty="0"/>
              <a:t>Build with the formulas included and all formatting</a:t>
            </a:r>
          </a:p>
          <a:p>
            <a:r>
              <a:rPr lang="en-US" dirty="0"/>
              <a:t>Save the workbook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2999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7219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New Workbook from a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Access the template from the New screen in Backstage view </a:t>
            </a:r>
          </a:p>
          <a:p>
            <a:r>
              <a:rPr lang="en-US" dirty="0"/>
              <a:t>Original template file is not changed</a:t>
            </a:r>
          </a:p>
          <a:p>
            <a:r>
              <a:rPr lang="en-US" dirty="0"/>
              <a:t>Save new workbook without changing template</a:t>
            </a:r>
          </a:p>
        </p:txBody>
      </p:sp>
    </p:spTree>
    <p:extLst>
      <p:ext uri="{BB962C8B-B14F-4D97-AF65-F5344CB8AC3E}">
        <p14:creationId xmlns:p14="http://schemas.microsoft.com/office/powerpoint/2010/main" val="69938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31749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Data</a:t>
            </a:r>
          </a:p>
        </p:txBody>
      </p:sp>
      <p:sp>
        <p:nvSpPr>
          <p:cNvPr id="31750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hides records that do not meet the criteria</a:t>
            </a:r>
          </a:p>
          <a:p>
            <a:r>
              <a:rPr lang="en-US" dirty="0"/>
              <a:t>Data can be:</a:t>
            </a:r>
          </a:p>
          <a:p>
            <a:pPr lvl="1"/>
            <a:r>
              <a:rPr lang="en-US" dirty="0"/>
              <a:t>Sorted</a:t>
            </a:r>
          </a:p>
          <a:p>
            <a:pPr lvl="1"/>
            <a:r>
              <a:rPr lang="en-US" dirty="0"/>
              <a:t>Copied</a:t>
            </a:r>
          </a:p>
          <a:p>
            <a:pPr lvl="1"/>
            <a:r>
              <a:rPr lang="en-US" dirty="0"/>
              <a:t>Formatted</a:t>
            </a:r>
          </a:p>
          <a:p>
            <a:pPr lvl="1"/>
            <a:r>
              <a:rPr lang="en-US" dirty="0"/>
              <a:t>Charted</a:t>
            </a:r>
          </a:p>
          <a:p>
            <a:pPr lvl="1"/>
            <a:r>
              <a:rPr lang="en-US" dirty="0"/>
              <a:t>Printed</a:t>
            </a:r>
          </a:p>
        </p:txBody>
      </p:sp>
    </p:spTree>
    <p:extLst>
      <p:ext uri="{BB962C8B-B14F-4D97-AF65-F5344CB8AC3E}">
        <p14:creationId xmlns:p14="http://schemas.microsoft.com/office/powerpoint/2010/main" val="67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609599" y="392430"/>
            <a:ext cx="6347714" cy="704193"/>
          </a:xfrm>
        </p:spPr>
        <p:txBody>
          <a:bodyPr/>
          <a:lstStyle/>
          <a:p>
            <a:r>
              <a:rPr lang="en-US" dirty="0"/>
              <a:t>Filtering Data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15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5" y="1440180"/>
            <a:ext cx="7794223" cy="44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386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</TotalTime>
  <Words>2224</Words>
  <Application>Microsoft Office PowerPoint</Application>
  <PresentationFormat>On-screen Show (4:3)</PresentationFormat>
  <Paragraphs>421</Paragraphs>
  <Slides>72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メイリオ</vt:lpstr>
      <vt:lpstr>MS PGothic</vt:lpstr>
      <vt:lpstr>Arial</vt:lpstr>
      <vt:lpstr>Calibri</vt:lpstr>
      <vt:lpstr>Calibri Light</vt:lpstr>
      <vt:lpstr>Cambria</vt:lpstr>
      <vt:lpstr>Trebuchet MS</vt:lpstr>
      <vt:lpstr>Wingdings</vt:lpstr>
      <vt:lpstr>Wingdings 3</vt:lpstr>
      <vt:lpstr>Custom Design</vt:lpstr>
      <vt:lpstr>Facet</vt:lpstr>
      <vt:lpstr>Saddleback College  CONTRACT EDUCATION   </vt:lpstr>
      <vt:lpstr>Topics for the course</vt:lpstr>
      <vt:lpstr>Excel Tables</vt:lpstr>
      <vt:lpstr>Planning a Structured Range of Data</vt:lpstr>
      <vt:lpstr>Planning a Structured Range of Data</vt:lpstr>
      <vt:lpstr>Naming an Excel Table</vt:lpstr>
      <vt:lpstr> Elements of a Excel Table</vt:lpstr>
      <vt:lpstr>Filtering Data</vt:lpstr>
      <vt:lpstr>Filtering Data</vt:lpstr>
      <vt:lpstr>Using a Slicer to Filter Data</vt:lpstr>
      <vt:lpstr>Creating Sparklines</vt:lpstr>
      <vt:lpstr>Three types of Sparklines</vt:lpstr>
      <vt:lpstr>Creating Sparklines</vt:lpstr>
      <vt:lpstr>Creating Data Bars</vt:lpstr>
      <vt:lpstr>Freezing Rows and Columns</vt:lpstr>
      <vt:lpstr>Splitting the Worksheet Window into Panes</vt:lpstr>
      <vt:lpstr>Subtotal Commands</vt:lpstr>
      <vt:lpstr>Inserting Subtotals</vt:lpstr>
      <vt:lpstr>Subtotals Outline View</vt:lpstr>
      <vt:lpstr>Using a Lookup Function</vt:lpstr>
      <vt:lpstr>Using LOOKUP Functions</vt:lpstr>
      <vt:lpstr>Using LOOKUP Functions</vt:lpstr>
      <vt:lpstr>Using VLOOKUP Function for Approximate Match</vt:lpstr>
      <vt:lpstr>Excel Table Exercise </vt:lpstr>
      <vt:lpstr>Creating an Application</vt:lpstr>
      <vt:lpstr>Visual Overview: Excel Application and Defined Names</vt:lpstr>
      <vt:lpstr>Planning an Excel Application</vt:lpstr>
      <vt:lpstr>Naming Cells and Ranges </vt:lpstr>
      <vt:lpstr>Visual Overview: Data Validation and Protection</vt:lpstr>
      <vt:lpstr>Validating Data Entry</vt:lpstr>
      <vt:lpstr>Data Entry Error Alert Style and Message</vt:lpstr>
      <vt:lpstr>Validating Data Entry by Creating an Input Message</vt:lpstr>
      <vt:lpstr>Validating Data Entry</vt:lpstr>
      <vt:lpstr>Data Entry List Validation Rules</vt:lpstr>
      <vt:lpstr>Protecting  Worksheet and Workbook</vt:lpstr>
      <vt:lpstr>Locking and Unlocking Cells</vt:lpstr>
      <vt:lpstr>Locking Cells (cont.)</vt:lpstr>
      <vt:lpstr>Protecting a Worksheet and Workbook</vt:lpstr>
      <vt:lpstr>Protecting Worksheet and Workbook</vt:lpstr>
      <vt:lpstr>Protecting Worksheet and Workbook</vt:lpstr>
      <vt:lpstr>Inserting Comments</vt:lpstr>
      <vt:lpstr>Inserting Comments</vt:lpstr>
      <vt:lpstr>Automating Tasks with Macros</vt:lpstr>
      <vt:lpstr>Protecting Against Macro Viruses</vt:lpstr>
      <vt:lpstr>Protecting Against Macro Viruses Security Settings</vt:lpstr>
      <vt:lpstr>Creating a Macro</vt:lpstr>
      <vt:lpstr>Recording a Macro</vt:lpstr>
      <vt:lpstr>Recording a Macro</vt:lpstr>
      <vt:lpstr>Running a Macro</vt:lpstr>
      <vt:lpstr>Running a Macro</vt:lpstr>
      <vt:lpstr>Fixing Macro Errors</vt:lpstr>
      <vt:lpstr>Working with the Visual Basic Editor</vt:lpstr>
      <vt:lpstr>Working with the Visual Basic Editor</vt:lpstr>
      <vt:lpstr>Creating Macro Buttons</vt:lpstr>
      <vt:lpstr>Saving a Workbook with Macros</vt:lpstr>
      <vt:lpstr>Macro Exercise </vt:lpstr>
      <vt:lpstr>PivotTables</vt:lpstr>
      <vt:lpstr>Visual Overview: PivotTable and PivotChart</vt:lpstr>
      <vt:lpstr>Analyzing Data with PivotTables</vt:lpstr>
      <vt:lpstr>Adding Fields to a PivotTable</vt:lpstr>
      <vt:lpstr>Filtering a PivotTable </vt:lpstr>
      <vt:lpstr>Filtering a PivotTable</vt:lpstr>
      <vt:lpstr>Creating a Slicer to Filter a PivotTable</vt:lpstr>
      <vt:lpstr>Refreshing a PivotTable</vt:lpstr>
      <vt:lpstr>Creating a PivotChart</vt:lpstr>
      <vt:lpstr>Creating a PivotChart</vt:lpstr>
      <vt:lpstr>Creating a PivotChart</vt:lpstr>
      <vt:lpstr>PivotTable Exercise </vt:lpstr>
      <vt:lpstr>Using Templates</vt:lpstr>
      <vt:lpstr>Existing Templates</vt:lpstr>
      <vt:lpstr>Creating a Custom Workbook Template</vt:lpstr>
      <vt:lpstr>Creating a New Workbook from a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Israel Dominguez</dc:creator>
  <cp:lastModifiedBy>Alan Foote</cp:lastModifiedBy>
  <cp:revision>263</cp:revision>
  <cp:lastPrinted>2017-05-04T19:28:11Z</cp:lastPrinted>
  <dcterms:created xsi:type="dcterms:W3CDTF">2015-09-21T16:37:00Z</dcterms:created>
  <dcterms:modified xsi:type="dcterms:W3CDTF">2018-12-08T15:37:44Z</dcterms:modified>
</cp:coreProperties>
</file>